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9" r:id="rId3"/>
    <p:sldId id="284" r:id="rId4"/>
    <p:sldId id="296" r:id="rId5"/>
    <p:sldId id="282" r:id="rId6"/>
    <p:sldId id="285" r:id="rId7"/>
    <p:sldId id="286" r:id="rId8"/>
    <p:sldId id="287" r:id="rId9"/>
    <p:sldId id="288" r:id="rId10"/>
    <p:sldId id="289" r:id="rId11"/>
    <p:sldId id="290" r:id="rId12"/>
    <p:sldId id="292" r:id="rId13"/>
    <p:sldId id="293" r:id="rId14"/>
    <p:sldId id="294" r:id="rId15"/>
    <p:sldId id="295" r:id="rId16"/>
    <p:sldId id="297" r:id="rId17"/>
    <p:sldId id="298" r:id="rId18"/>
    <p:sldId id="299" r:id="rId19"/>
    <p:sldId id="300" r:id="rId20"/>
    <p:sldId id="301" r:id="rId21"/>
    <p:sldId id="302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87389" autoAdjust="0"/>
  </p:normalViewPr>
  <p:slideViewPr>
    <p:cSldViewPr snapToGrid="0">
      <p:cViewPr>
        <p:scale>
          <a:sx n="100" d="100"/>
          <a:sy n="100" d="100"/>
        </p:scale>
        <p:origin x="-2190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7579931F-9D3F-4E7D-92FF-8AC199E898D1}" type="slidenum">
              <a:rPr lang="en-US" smtClean="0"/>
              <a:pPr defTabSz="912983"/>
              <a:t>2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0828" y="4343703"/>
            <a:ext cx="5036344" cy="4119940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NBTI-</a:t>
            </a:r>
            <a:r>
              <a:rPr lang="en-US" baseline="0" dirty="0" smtClean="0"/>
              <a:t> negative bias temperature instability</a:t>
            </a:r>
          </a:p>
          <a:p>
            <a:pPr eaLnBrk="1" hangingPunct="1"/>
            <a:r>
              <a:rPr lang="en-US" baseline="0" dirty="0" smtClean="0"/>
              <a:t>EM- </a:t>
            </a:r>
            <a:r>
              <a:rPr lang="en-US" baseline="0" dirty="0" err="1" smtClean="0"/>
              <a:t>electromigration</a:t>
            </a:r>
            <a:endParaRPr lang="en-US" baseline="0" dirty="0" smtClean="0"/>
          </a:p>
          <a:p>
            <a:pPr eaLnBrk="1" hangingPunct="1"/>
            <a:r>
              <a:rPr lang="en-US" baseline="0" dirty="0" smtClean="0"/>
              <a:t>TDDB- time </a:t>
            </a:r>
            <a:r>
              <a:rPr lang="en-US" baseline="0" dirty="0" err="1" smtClean="0"/>
              <a:t>depedent</a:t>
            </a:r>
            <a:r>
              <a:rPr lang="en-US" baseline="0" dirty="0" smtClean="0"/>
              <a:t> dielectric breakdown 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4/23/2012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Synthesizing SRAM timing and Periphery using Synopsis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298746" cy="949569"/>
          </a:xfrm>
        </p:spPr>
        <p:txBody>
          <a:bodyPr/>
          <a:lstStyle/>
          <a:p>
            <a:pPr algn="l"/>
            <a:r>
              <a:rPr lang="en-US" dirty="0" smtClean="0"/>
              <a:t>By: Jim </a:t>
            </a:r>
            <a:r>
              <a:rPr lang="en-US" dirty="0" err="1" smtClean="0"/>
              <a:t>Boley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747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Step 5- Create Diffusion-M1 Contacts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Content Placeholder 6" descr="bc2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472729" cy="2743200"/>
          </a:xfrm>
        </p:spPr>
      </p:pic>
      <p:grpSp>
        <p:nvGrpSpPr>
          <p:cNvPr id="8" name="Group 309"/>
          <p:cNvGrpSpPr/>
          <p:nvPr/>
        </p:nvGrpSpPr>
        <p:grpSpPr>
          <a:xfrm>
            <a:off x="5779530" y="5151623"/>
            <a:ext cx="309927" cy="310372"/>
            <a:chOff x="8312623" y="2319399"/>
            <a:chExt cx="345025" cy="359507"/>
          </a:xfrm>
        </p:grpSpPr>
        <p:sp>
          <p:nvSpPr>
            <p:cNvPr id="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356"/>
          <p:cNvGrpSpPr/>
          <p:nvPr/>
        </p:nvGrpSpPr>
        <p:grpSpPr>
          <a:xfrm>
            <a:off x="3731859" y="5157221"/>
            <a:ext cx="309927" cy="310372"/>
            <a:chOff x="8312623" y="2319399"/>
            <a:chExt cx="345025" cy="359507"/>
          </a:xfrm>
        </p:grpSpPr>
        <p:sp>
          <p:nvSpPr>
            <p:cNvPr id="14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V="1">
            <a:off x="3518959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094825" y="545399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e 74"/>
          <p:cNvSpPr>
            <a:spLocks noChangeShapeType="1"/>
          </p:cNvSpPr>
          <p:nvPr/>
        </p:nvSpPr>
        <p:spPr bwMode="auto">
          <a:xfrm rot="5400000" flipV="1">
            <a:off x="3790472" y="5065879"/>
            <a:ext cx="188287" cy="255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74"/>
          <p:cNvSpPr>
            <a:spLocks noChangeShapeType="1"/>
          </p:cNvSpPr>
          <p:nvPr/>
        </p:nvSpPr>
        <p:spPr bwMode="auto">
          <a:xfrm rot="5400000" flipV="1">
            <a:off x="5845563" y="5066275"/>
            <a:ext cx="172223" cy="663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657095" y="5247639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29764" y="524805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173"/>
          <p:cNvGrpSpPr/>
          <p:nvPr/>
        </p:nvGrpSpPr>
        <p:grpSpPr>
          <a:xfrm rot="16200000">
            <a:off x="5212743" y="5588461"/>
            <a:ext cx="297869" cy="322936"/>
            <a:chOff x="8312623" y="2319399"/>
            <a:chExt cx="345025" cy="359507"/>
          </a:xfrm>
        </p:grpSpPr>
        <p:sp>
          <p:nvSpPr>
            <p:cNvPr id="25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9" name="Straight Connector 28"/>
          <p:cNvCxnSpPr/>
          <p:nvPr/>
        </p:nvCxnSpPr>
        <p:spPr>
          <a:xfrm flipV="1">
            <a:off x="4991818" y="574690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178"/>
          <p:cNvGrpSpPr/>
          <p:nvPr/>
        </p:nvGrpSpPr>
        <p:grpSpPr>
          <a:xfrm rot="5400000">
            <a:off x="4267102" y="5581612"/>
            <a:ext cx="297869" cy="322936"/>
            <a:chOff x="8312623" y="2319399"/>
            <a:chExt cx="345025" cy="359507"/>
          </a:xfrm>
        </p:grpSpPr>
        <p:sp>
          <p:nvSpPr>
            <p:cNvPr id="31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4264805" y="5888703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V="1">
            <a:off x="4588288" y="574358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6"/>
          <p:cNvGrpSpPr/>
          <p:nvPr/>
        </p:nvGrpSpPr>
        <p:grpSpPr>
          <a:xfrm>
            <a:off x="4247064" y="4900546"/>
            <a:ext cx="408215" cy="297870"/>
            <a:chOff x="6784557" y="1994852"/>
            <a:chExt cx="454444" cy="345025"/>
          </a:xfrm>
        </p:grpSpPr>
        <p:grpSp>
          <p:nvGrpSpPr>
            <p:cNvPr id="38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0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Straight Connector 43"/>
          <p:cNvCxnSpPr/>
          <p:nvPr/>
        </p:nvCxnSpPr>
        <p:spPr>
          <a:xfrm flipH="1" flipV="1">
            <a:off x="4789101" y="5036779"/>
            <a:ext cx="11499" cy="71632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ine 75"/>
          <p:cNvSpPr>
            <a:spLocks noChangeShapeType="1"/>
          </p:cNvSpPr>
          <p:nvPr/>
        </p:nvSpPr>
        <p:spPr bwMode="auto">
          <a:xfrm rot="10800000" flipV="1">
            <a:off x="4667639" y="504203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375"/>
          <p:cNvGrpSpPr/>
          <p:nvPr/>
        </p:nvGrpSpPr>
        <p:grpSpPr>
          <a:xfrm rot="10800000">
            <a:off x="5105521" y="4892323"/>
            <a:ext cx="408215" cy="297870"/>
            <a:chOff x="6784557" y="1994852"/>
            <a:chExt cx="454444" cy="345025"/>
          </a:xfrm>
        </p:grpSpPr>
        <p:grpSp>
          <p:nvGrpSpPr>
            <p:cNvPr id="47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9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" name="Oval 47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H="1" flipV="1">
            <a:off x="4987539" y="5045003"/>
            <a:ext cx="11181" cy="70047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ine 75"/>
          <p:cNvSpPr>
            <a:spLocks noChangeShapeType="1"/>
          </p:cNvSpPr>
          <p:nvPr/>
        </p:nvSpPr>
        <p:spPr bwMode="auto">
          <a:xfrm rot="10800000">
            <a:off x="4980224" y="505404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 rot="5400000" flipV="1">
            <a:off x="5339885" y="5352585"/>
            <a:ext cx="347105" cy="307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 rot="5400000" flipV="1">
            <a:off x="4136503" y="478087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74"/>
          <p:cNvSpPr>
            <a:spLocks noChangeShapeType="1"/>
          </p:cNvSpPr>
          <p:nvPr/>
        </p:nvSpPr>
        <p:spPr bwMode="auto">
          <a:xfrm rot="5400000" flipV="1">
            <a:off x="5388540" y="477539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110871" y="561826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279014" y="56314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85859" y="49323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76994" y="493892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Line 18"/>
          <p:cNvSpPr>
            <a:spLocks noChangeShapeType="1"/>
          </p:cNvSpPr>
          <p:nvPr/>
        </p:nvSpPr>
        <p:spPr bwMode="auto">
          <a:xfrm flipH="1">
            <a:off x="5510607" y="589829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74"/>
          <p:cNvSpPr>
            <a:spLocks noChangeShapeType="1"/>
          </p:cNvSpPr>
          <p:nvPr/>
        </p:nvSpPr>
        <p:spPr bwMode="auto">
          <a:xfrm rot="5400000" flipV="1">
            <a:off x="543926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74"/>
          <p:cNvSpPr>
            <a:spLocks noChangeShapeType="1"/>
          </p:cNvSpPr>
          <p:nvPr/>
        </p:nvSpPr>
        <p:spPr bwMode="auto">
          <a:xfrm rot="5400000" flipV="1">
            <a:off x="4059725" y="5370999"/>
            <a:ext cx="374410" cy="879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74"/>
          <p:cNvSpPr>
            <a:spLocks noChangeShapeType="1"/>
          </p:cNvSpPr>
          <p:nvPr/>
        </p:nvSpPr>
        <p:spPr bwMode="auto">
          <a:xfrm rot="5400000" flipV="1">
            <a:off x="417434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4040453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3" idx="0"/>
          </p:cNvCxnSpPr>
          <p:nvPr/>
        </p:nvCxnSpPr>
        <p:spPr>
          <a:xfrm>
            <a:off x="5515074" y="5447270"/>
            <a:ext cx="271766" cy="243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Line 72"/>
          <p:cNvSpPr>
            <a:spLocks noChangeShapeType="1"/>
          </p:cNvSpPr>
          <p:nvPr/>
        </p:nvSpPr>
        <p:spPr bwMode="auto">
          <a:xfrm rot="5400000" flipH="1">
            <a:off x="4613631" y="5054243"/>
            <a:ext cx="4008" cy="74132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rot="5400000" flipH="1">
            <a:off x="5141717" y="4938517"/>
            <a:ext cx="5040" cy="7351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766235" y="5279576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971257" y="540018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486826" y="5282317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4229733" y="5402924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966051" y="5180890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170286" y="5253915"/>
            <a:ext cx="574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Step 6- Place M2 Strips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Content Placeholder 8" descr="bc1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273039" cy="2743200"/>
          </a:xfrm>
        </p:spPr>
      </p:pic>
      <p:grpSp>
        <p:nvGrpSpPr>
          <p:cNvPr id="10" name="Group 309"/>
          <p:cNvGrpSpPr/>
          <p:nvPr/>
        </p:nvGrpSpPr>
        <p:grpSpPr>
          <a:xfrm>
            <a:off x="5657610" y="5136383"/>
            <a:ext cx="309927" cy="310372"/>
            <a:chOff x="8312623" y="2319399"/>
            <a:chExt cx="345025" cy="359507"/>
          </a:xfrm>
        </p:grpSpPr>
        <p:sp>
          <p:nvSpPr>
            <p:cNvPr id="11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73"/>
          <p:cNvGrpSpPr/>
          <p:nvPr/>
        </p:nvGrpSpPr>
        <p:grpSpPr>
          <a:xfrm rot="16200000">
            <a:off x="5159403" y="5672281"/>
            <a:ext cx="297869" cy="322936"/>
            <a:chOff x="8312623" y="2319399"/>
            <a:chExt cx="345025" cy="359507"/>
          </a:xfrm>
        </p:grpSpPr>
        <p:sp>
          <p:nvSpPr>
            <p:cNvPr id="16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V="1">
            <a:off x="4938478" y="583072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8"/>
          <p:cNvGrpSpPr/>
          <p:nvPr/>
        </p:nvGrpSpPr>
        <p:grpSpPr>
          <a:xfrm rot="5400000">
            <a:off x="4213762" y="5665432"/>
            <a:ext cx="297869" cy="322936"/>
            <a:chOff x="8312623" y="2319399"/>
            <a:chExt cx="345025" cy="359507"/>
          </a:xfrm>
        </p:grpSpPr>
        <p:sp>
          <p:nvSpPr>
            <p:cNvPr id="22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4201941" y="5982047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V="1">
            <a:off x="4534948" y="582740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356"/>
          <p:cNvGrpSpPr/>
          <p:nvPr/>
        </p:nvGrpSpPr>
        <p:grpSpPr>
          <a:xfrm>
            <a:off x="3567081" y="5251507"/>
            <a:ext cx="309927" cy="310372"/>
            <a:chOff x="8312623" y="2319399"/>
            <a:chExt cx="345025" cy="359507"/>
          </a:xfrm>
        </p:grpSpPr>
        <p:sp>
          <p:nvSpPr>
            <p:cNvPr id="2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72"/>
          <p:cNvSpPr>
            <a:spLocks noChangeShapeType="1"/>
          </p:cNvSpPr>
          <p:nvPr/>
        </p:nvSpPr>
        <p:spPr bwMode="auto">
          <a:xfrm rot="5400000" flipH="1">
            <a:off x="4401898" y="5021821"/>
            <a:ext cx="2221" cy="107378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72"/>
          <p:cNvSpPr>
            <a:spLocks noChangeShapeType="1"/>
          </p:cNvSpPr>
          <p:nvPr/>
        </p:nvSpPr>
        <p:spPr bwMode="auto">
          <a:xfrm rot="5400000" flipH="1">
            <a:off x="5195200" y="4971555"/>
            <a:ext cx="1342" cy="93118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712696" y="541249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66"/>
          <p:cNvGrpSpPr/>
          <p:nvPr/>
        </p:nvGrpSpPr>
        <p:grpSpPr>
          <a:xfrm>
            <a:off x="4193724" y="5045326"/>
            <a:ext cx="408215" cy="297870"/>
            <a:chOff x="6784557" y="1994852"/>
            <a:chExt cx="454444" cy="345025"/>
          </a:xfrm>
        </p:grpSpPr>
        <p:grpSp>
          <p:nvGrpSpPr>
            <p:cNvPr id="37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39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H="1" flipV="1">
            <a:off x="4735761" y="5181558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Line 75"/>
          <p:cNvSpPr>
            <a:spLocks noChangeShapeType="1"/>
          </p:cNvSpPr>
          <p:nvPr/>
        </p:nvSpPr>
        <p:spPr bwMode="auto">
          <a:xfrm rot="10800000" flipV="1">
            <a:off x="4614299" y="518681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5" name="Group 375"/>
          <p:cNvGrpSpPr/>
          <p:nvPr/>
        </p:nvGrpSpPr>
        <p:grpSpPr>
          <a:xfrm rot="10800000">
            <a:off x="5052181" y="5037103"/>
            <a:ext cx="408215" cy="297870"/>
            <a:chOff x="6784557" y="1994852"/>
            <a:chExt cx="454444" cy="345025"/>
          </a:xfrm>
        </p:grpSpPr>
        <p:grpSp>
          <p:nvGrpSpPr>
            <p:cNvPr id="46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8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" name="Oval 46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Connector 51"/>
          <p:cNvCxnSpPr/>
          <p:nvPr/>
        </p:nvCxnSpPr>
        <p:spPr>
          <a:xfrm flipH="1" flipV="1">
            <a:off x="4934199" y="5189782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Line 75"/>
          <p:cNvSpPr>
            <a:spLocks noChangeShapeType="1"/>
          </p:cNvSpPr>
          <p:nvPr/>
        </p:nvSpPr>
        <p:spPr bwMode="auto">
          <a:xfrm rot="10800000">
            <a:off x="4926884" y="519882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918512" y="5533098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 rot="5400000" flipV="1">
            <a:off x="4028055" y="5505941"/>
            <a:ext cx="341981" cy="15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 rot="5400000" flipV="1">
            <a:off x="5286019" y="5508684"/>
            <a:ext cx="352947" cy="151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440431" y="5415233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176988" y="5535840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3354181" y="5551142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Line 72"/>
          <p:cNvSpPr>
            <a:spLocks noChangeShapeType="1"/>
          </p:cNvSpPr>
          <p:nvPr/>
        </p:nvSpPr>
        <p:spPr bwMode="auto">
          <a:xfrm rot="10800000">
            <a:off x="3341654" y="4294451"/>
            <a:ext cx="24789" cy="217074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5972905" y="543875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Line 72"/>
          <p:cNvSpPr>
            <a:spLocks noChangeShapeType="1"/>
          </p:cNvSpPr>
          <p:nvPr/>
        </p:nvSpPr>
        <p:spPr bwMode="auto">
          <a:xfrm rot="10800000">
            <a:off x="6190691" y="4320030"/>
            <a:ext cx="8238" cy="207593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74"/>
          <p:cNvSpPr>
            <a:spLocks noChangeShapeType="1"/>
          </p:cNvSpPr>
          <p:nvPr/>
        </p:nvSpPr>
        <p:spPr bwMode="auto">
          <a:xfrm rot="5400000" flipV="1">
            <a:off x="4083163" y="492565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74"/>
          <p:cNvSpPr>
            <a:spLocks noChangeShapeType="1"/>
          </p:cNvSpPr>
          <p:nvPr/>
        </p:nvSpPr>
        <p:spPr bwMode="auto">
          <a:xfrm rot="5400000" flipV="1">
            <a:off x="5335200" y="492017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72"/>
          <p:cNvSpPr>
            <a:spLocks noChangeShapeType="1"/>
          </p:cNvSpPr>
          <p:nvPr/>
        </p:nvSpPr>
        <p:spPr bwMode="auto">
          <a:xfrm rot="5400000" flipH="1">
            <a:off x="4829517" y="4093704"/>
            <a:ext cx="1163" cy="14317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74"/>
          <p:cNvSpPr>
            <a:spLocks noChangeShapeType="1"/>
          </p:cNvSpPr>
          <p:nvPr/>
        </p:nvSpPr>
        <p:spPr bwMode="auto">
          <a:xfrm rot="5400000" flipV="1">
            <a:off x="3341764" y="4876235"/>
            <a:ext cx="749700" cy="900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74"/>
          <p:cNvSpPr>
            <a:spLocks noChangeShapeType="1"/>
          </p:cNvSpPr>
          <p:nvPr/>
        </p:nvSpPr>
        <p:spPr bwMode="auto">
          <a:xfrm rot="5400000" flipV="1">
            <a:off x="5494019" y="4821411"/>
            <a:ext cx="629096" cy="900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034671" y="570208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25674" y="57152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92317" y="5341925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07844" y="523281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232519" y="50771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123654" y="508370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10131" y="531063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23891" y="5386831"/>
            <a:ext cx="574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14632" y="4594678"/>
            <a:ext cx="573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VDD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90291" y="424383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27725" y="4264734"/>
            <a:ext cx="520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Line 18"/>
          <p:cNvSpPr>
            <a:spLocks noChangeShapeType="1"/>
          </p:cNvSpPr>
          <p:nvPr/>
        </p:nvSpPr>
        <p:spPr bwMode="auto">
          <a:xfrm flipH="1">
            <a:off x="5457267" y="598211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Step 6- Place M3 Strips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" name="Group 309"/>
          <p:cNvGrpSpPr/>
          <p:nvPr/>
        </p:nvGrpSpPr>
        <p:grpSpPr>
          <a:xfrm>
            <a:off x="5657610" y="5136383"/>
            <a:ext cx="309927" cy="310372"/>
            <a:chOff x="8312623" y="2319399"/>
            <a:chExt cx="345025" cy="359507"/>
          </a:xfrm>
        </p:grpSpPr>
        <p:sp>
          <p:nvSpPr>
            <p:cNvPr id="11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3"/>
          <p:cNvGrpSpPr/>
          <p:nvPr/>
        </p:nvGrpSpPr>
        <p:grpSpPr>
          <a:xfrm rot="16200000">
            <a:off x="5159403" y="5672281"/>
            <a:ext cx="297869" cy="322936"/>
            <a:chOff x="8312623" y="2319399"/>
            <a:chExt cx="345025" cy="359507"/>
          </a:xfrm>
        </p:grpSpPr>
        <p:sp>
          <p:nvSpPr>
            <p:cNvPr id="16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V="1">
            <a:off x="4938478" y="583072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78"/>
          <p:cNvGrpSpPr/>
          <p:nvPr/>
        </p:nvGrpSpPr>
        <p:grpSpPr>
          <a:xfrm rot="5400000">
            <a:off x="4213762" y="5665432"/>
            <a:ext cx="297869" cy="322936"/>
            <a:chOff x="8312623" y="2319399"/>
            <a:chExt cx="345025" cy="359507"/>
          </a:xfrm>
        </p:grpSpPr>
        <p:sp>
          <p:nvSpPr>
            <p:cNvPr id="22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4201941" y="5982047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V="1">
            <a:off x="4534948" y="582740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356"/>
          <p:cNvGrpSpPr/>
          <p:nvPr/>
        </p:nvGrpSpPr>
        <p:grpSpPr>
          <a:xfrm>
            <a:off x="3567081" y="5251507"/>
            <a:ext cx="309927" cy="310372"/>
            <a:chOff x="8312623" y="2319399"/>
            <a:chExt cx="345025" cy="359507"/>
          </a:xfrm>
        </p:grpSpPr>
        <p:sp>
          <p:nvSpPr>
            <p:cNvPr id="2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Line 72"/>
          <p:cNvSpPr>
            <a:spLocks noChangeShapeType="1"/>
          </p:cNvSpPr>
          <p:nvPr/>
        </p:nvSpPr>
        <p:spPr bwMode="auto">
          <a:xfrm rot="5400000" flipH="1">
            <a:off x="4401898" y="5021821"/>
            <a:ext cx="2221" cy="107378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72"/>
          <p:cNvSpPr>
            <a:spLocks noChangeShapeType="1"/>
          </p:cNvSpPr>
          <p:nvPr/>
        </p:nvSpPr>
        <p:spPr bwMode="auto">
          <a:xfrm rot="5400000" flipH="1">
            <a:off x="5195200" y="4971555"/>
            <a:ext cx="1342" cy="93118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712696" y="541249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366"/>
          <p:cNvGrpSpPr/>
          <p:nvPr/>
        </p:nvGrpSpPr>
        <p:grpSpPr>
          <a:xfrm>
            <a:off x="4193724" y="5045326"/>
            <a:ext cx="408215" cy="297870"/>
            <a:chOff x="6784557" y="1994852"/>
            <a:chExt cx="454444" cy="345025"/>
          </a:xfrm>
        </p:grpSpPr>
        <p:grpSp>
          <p:nvGrpSpPr>
            <p:cNvPr id="10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39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H="1" flipV="1">
            <a:off x="4735761" y="5181558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Line 75"/>
          <p:cNvSpPr>
            <a:spLocks noChangeShapeType="1"/>
          </p:cNvSpPr>
          <p:nvPr/>
        </p:nvSpPr>
        <p:spPr bwMode="auto">
          <a:xfrm rot="10800000" flipV="1">
            <a:off x="4614299" y="518681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" name="Group 375"/>
          <p:cNvGrpSpPr/>
          <p:nvPr/>
        </p:nvGrpSpPr>
        <p:grpSpPr>
          <a:xfrm rot="10800000">
            <a:off x="5052181" y="5037103"/>
            <a:ext cx="408215" cy="297870"/>
            <a:chOff x="6784557" y="1994852"/>
            <a:chExt cx="454444" cy="345025"/>
          </a:xfrm>
        </p:grpSpPr>
        <p:grpSp>
          <p:nvGrpSpPr>
            <p:cNvPr id="21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8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" name="Oval 46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Connector 51"/>
          <p:cNvCxnSpPr/>
          <p:nvPr/>
        </p:nvCxnSpPr>
        <p:spPr>
          <a:xfrm flipH="1" flipV="1">
            <a:off x="4934199" y="5189782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Line 75"/>
          <p:cNvSpPr>
            <a:spLocks noChangeShapeType="1"/>
          </p:cNvSpPr>
          <p:nvPr/>
        </p:nvSpPr>
        <p:spPr bwMode="auto">
          <a:xfrm rot="10800000">
            <a:off x="4926884" y="519882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918512" y="5533098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 rot="5400000" flipV="1">
            <a:off x="4028055" y="5505941"/>
            <a:ext cx="341981" cy="15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 rot="5400000" flipV="1">
            <a:off x="5286019" y="5508684"/>
            <a:ext cx="352947" cy="151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440431" y="5415233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176988" y="5535840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3354181" y="5551142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Line 72"/>
          <p:cNvSpPr>
            <a:spLocks noChangeShapeType="1"/>
          </p:cNvSpPr>
          <p:nvPr/>
        </p:nvSpPr>
        <p:spPr bwMode="auto">
          <a:xfrm rot="10800000">
            <a:off x="3341654" y="4294451"/>
            <a:ext cx="24789" cy="217074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5972905" y="543875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Line 72"/>
          <p:cNvSpPr>
            <a:spLocks noChangeShapeType="1"/>
          </p:cNvSpPr>
          <p:nvPr/>
        </p:nvSpPr>
        <p:spPr bwMode="auto">
          <a:xfrm rot="10800000">
            <a:off x="6190691" y="4320030"/>
            <a:ext cx="8238" cy="207593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74"/>
          <p:cNvSpPr>
            <a:spLocks noChangeShapeType="1"/>
          </p:cNvSpPr>
          <p:nvPr/>
        </p:nvSpPr>
        <p:spPr bwMode="auto">
          <a:xfrm rot="5400000" flipV="1">
            <a:off x="4083163" y="492565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74"/>
          <p:cNvSpPr>
            <a:spLocks noChangeShapeType="1"/>
          </p:cNvSpPr>
          <p:nvPr/>
        </p:nvSpPr>
        <p:spPr bwMode="auto">
          <a:xfrm rot="5400000" flipV="1">
            <a:off x="5335200" y="492017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72"/>
          <p:cNvSpPr>
            <a:spLocks noChangeShapeType="1"/>
          </p:cNvSpPr>
          <p:nvPr/>
        </p:nvSpPr>
        <p:spPr bwMode="auto">
          <a:xfrm rot="5400000" flipH="1">
            <a:off x="4829517" y="4093704"/>
            <a:ext cx="1163" cy="14317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74"/>
          <p:cNvSpPr>
            <a:spLocks noChangeShapeType="1"/>
          </p:cNvSpPr>
          <p:nvPr/>
        </p:nvSpPr>
        <p:spPr bwMode="auto">
          <a:xfrm rot="5400000" flipV="1">
            <a:off x="3341764" y="4876235"/>
            <a:ext cx="749700" cy="900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74"/>
          <p:cNvSpPr>
            <a:spLocks noChangeShapeType="1"/>
          </p:cNvSpPr>
          <p:nvPr/>
        </p:nvSpPr>
        <p:spPr bwMode="auto">
          <a:xfrm rot="5400000" flipV="1">
            <a:off x="5494019" y="4821411"/>
            <a:ext cx="629096" cy="900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034671" y="570208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25674" y="57152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92317" y="5341925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07844" y="523281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232519" y="50771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123654" y="508370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10131" y="531063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23891" y="5386831"/>
            <a:ext cx="574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14632" y="4594678"/>
            <a:ext cx="573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VDD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90291" y="424383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27725" y="4264734"/>
            <a:ext cx="520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Line 18"/>
          <p:cNvSpPr>
            <a:spLocks noChangeShapeType="1"/>
          </p:cNvSpPr>
          <p:nvPr/>
        </p:nvSpPr>
        <p:spPr bwMode="auto">
          <a:xfrm flipH="1">
            <a:off x="5457267" y="598211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" name="Line 72"/>
          <p:cNvSpPr>
            <a:spLocks noChangeShapeType="1"/>
          </p:cNvSpPr>
          <p:nvPr/>
        </p:nvSpPr>
        <p:spPr bwMode="auto">
          <a:xfrm rot="5400000" flipH="1">
            <a:off x="4906903" y="2225616"/>
            <a:ext cx="1145" cy="457732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4538104" y="4220018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Line 72"/>
          <p:cNvSpPr>
            <a:spLocks noChangeShapeType="1"/>
          </p:cNvSpPr>
          <p:nvPr/>
        </p:nvSpPr>
        <p:spPr bwMode="auto">
          <a:xfrm rot="5400000" flipH="1">
            <a:off x="4819992" y="5498642"/>
            <a:ext cx="1163" cy="14317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4619416" y="6185353"/>
            <a:ext cx="573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VSS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" name="Picture 90" descr="full_b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406501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Shared Contacts Minimize Area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0" name="Picture 89" descr="bc2x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075" y="2374446"/>
            <a:ext cx="7810500" cy="2175782"/>
          </a:xfrm>
          <a:prstGeom prst="rect">
            <a:avLst/>
          </a:prstGeom>
        </p:spPr>
      </p:pic>
      <p:pic>
        <p:nvPicPr>
          <p:cNvPr id="92" name="Picture 91" descr="flip_h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1925" y="4743450"/>
            <a:ext cx="1790700" cy="179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Shared Contacts Minimize Area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flipv_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2874" y="4772024"/>
            <a:ext cx="1743075" cy="1743075"/>
          </a:xfrm>
          <a:prstGeom prst="rect">
            <a:avLst/>
          </a:prstGeom>
        </p:spPr>
      </p:pic>
      <p:pic>
        <p:nvPicPr>
          <p:cNvPr id="7" name="Picture 6" descr="flip_ve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9175" y="1427920"/>
            <a:ext cx="7524750" cy="3102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Final Array- 16x16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8" descr="final_arr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6561" y="2390774"/>
            <a:ext cx="8036463" cy="24083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0800" y="5143500"/>
            <a:ext cx="4933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53.84</a:t>
            </a:r>
            <a:r>
              <a:rPr lang="el-GR" sz="2800" dirty="0" smtClean="0">
                <a:solidFill>
                  <a:srgbClr val="000000"/>
                </a:solidFill>
              </a:rPr>
              <a:t>μ</a:t>
            </a:r>
            <a:r>
              <a:rPr lang="en-US" sz="2800" dirty="0" smtClean="0">
                <a:solidFill>
                  <a:srgbClr val="000000"/>
                </a:solidFill>
              </a:rPr>
              <a:t>m x 15.12</a:t>
            </a:r>
            <a:r>
              <a:rPr lang="el-GR" sz="2800" dirty="0" smtClean="0">
                <a:solidFill>
                  <a:srgbClr val="000000"/>
                </a:solidFill>
              </a:rPr>
              <a:t>μ</a:t>
            </a:r>
            <a:r>
              <a:rPr lang="en-US" sz="2800" dirty="0" smtClean="0">
                <a:solidFill>
                  <a:srgbClr val="000000"/>
                </a:solidFill>
              </a:rPr>
              <a:t>m = 814.1</a:t>
            </a:r>
            <a:r>
              <a:rPr lang="el-GR" sz="2800" dirty="0" smtClean="0">
                <a:solidFill>
                  <a:srgbClr val="000000"/>
                </a:solidFill>
              </a:rPr>
              <a:t>μ</a:t>
            </a:r>
            <a:r>
              <a:rPr lang="en-US" sz="2800" dirty="0" smtClean="0">
                <a:solidFill>
                  <a:srgbClr val="000000"/>
                </a:solidFill>
              </a:rPr>
              <a:t>m</a:t>
            </a:r>
            <a:r>
              <a:rPr lang="en-US" sz="2800" baseline="30000" dirty="0" smtClean="0">
                <a:solidFill>
                  <a:srgbClr val="000000"/>
                </a:solidFill>
              </a:rPr>
              <a:t>2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Motivation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SRAM bitcell layout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/>
              <a:t>Synthesis of periphery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Future work</a:t>
            </a: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Decoder 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33450" y="1638300"/>
            <a:ext cx="4914900" cy="441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module decoder(</a:t>
            </a:r>
          </a:p>
          <a:p>
            <a:pPr>
              <a:buNone/>
            </a:pPr>
            <a:r>
              <a:rPr lang="en-US" sz="1400" dirty="0" err="1" smtClean="0"/>
              <a:t>binary_in</a:t>
            </a:r>
            <a:r>
              <a:rPr lang="en-US" sz="1400" dirty="0" smtClean="0"/>
              <a:t>   , //  4 bit binary input</a:t>
            </a:r>
          </a:p>
          <a:p>
            <a:pPr>
              <a:buNone/>
            </a:pPr>
            <a:r>
              <a:rPr lang="en-US" sz="1400" dirty="0" err="1" smtClean="0"/>
              <a:t>decoder_out</a:t>
            </a:r>
            <a:r>
              <a:rPr lang="en-US" sz="1400" dirty="0" smtClean="0"/>
              <a:t> , //  16-bit out </a:t>
            </a:r>
          </a:p>
          <a:p>
            <a:pPr>
              <a:buNone/>
            </a:pPr>
            <a:r>
              <a:rPr lang="en-US" sz="1400" dirty="0" smtClean="0"/>
              <a:t>enable        //  Enable for the decoder</a:t>
            </a:r>
          </a:p>
          <a:p>
            <a:pPr>
              <a:buNone/>
            </a:pP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input [3:0] </a:t>
            </a:r>
            <a:r>
              <a:rPr lang="en-US" sz="1400" dirty="0" err="1" smtClean="0"/>
              <a:t>binary_in</a:t>
            </a:r>
            <a:r>
              <a:rPr lang="en-US" sz="1400" dirty="0" smtClean="0"/>
              <a:t>  ;</a:t>
            </a:r>
          </a:p>
          <a:p>
            <a:pPr>
              <a:buNone/>
            </a:pPr>
            <a:r>
              <a:rPr lang="en-US" sz="1400" dirty="0" smtClean="0"/>
              <a:t>input  enable ; </a:t>
            </a:r>
          </a:p>
          <a:p>
            <a:pPr>
              <a:buNone/>
            </a:pPr>
            <a:r>
              <a:rPr lang="en-US" sz="1400" dirty="0" smtClean="0"/>
              <a:t>output [15:0] </a:t>
            </a:r>
            <a:r>
              <a:rPr lang="en-US" sz="1400" dirty="0" err="1" smtClean="0"/>
              <a:t>decoder_out</a:t>
            </a:r>
            <a:r>
              <a:rPr lang="en-US" sz="1400" dirty="0" smtClean="0"/>
              <a:t> ; </a:t>
            </a:r>
          </a:p>
          <a:p>
            <a:pPr>
              <a:buNone/>
            </a:pPr>
            <a:r>
              <a:rPr lang="en-US" sz="1400" dirty="0" smtClean="0"/>
              <a:t>        </a:t>
            </a:r>
          </a:p>
          <a:p>
            <a:pPr>
              <a:buNone/>
            </a:pPr>
            <a:r>
              <a:rPr lang="en-US" sz="1400" dirty="0" smtClean="0"/>
              <a:t>wire [15:0] </a:t>
            </a:r>
            <a:r>
              <a:rPr lang="en-US" sz="1400" dirty="0" err="1" smtClean="0"/>
              <a:t>decoder_out</a:t>
            </a:r>
            <a:r>
              <a:rPr lang="en-US" sz="1400" dirty="0" smtClean="0"/>
              <a:t> ; 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assign </a:t>
            </a:r>
            <a:r>
              <a:rPr lang="en-US" sz="1400" dirty="0" err="1" smtClean="0"/>
              <a:t>decoder_out</a:t>
            </a:r>
            <a:r>
              <a:rPr lang="en-US" sz="1400" dirty="0" smtClean="0"/>
              <a:t> = (enable) </a:t>
            </a:r>
            <a:r>
              <a:rPr lang="en-US" sz="1400" dirty="0" smtClean="0"/>
              <a:t>?</a:t>
            </a:r>
          </a:p>
          <a:p>
            <a:pPr>
              <a:buNone/>
            </a:pPr>
            <a:r>
              <a:rPr lang="en-US" sz="1400" dirty="0" smtClean="0"/>
              <a:t>              </a:t>
            </a:r>
            <a:r>
              <a:rPr lang="en-US" sz="1400" dirty="0" smtClean="0"/>
              <a:t>(1 &lt;&lt; </a:t>
            </a:r>
            <a:r>
              <a:rPr lang="en-US" sz="1400" dirty="0" err="1" smtClean="0"/>
              <a:t>binary_in</a:t>
            </a:r>
            <a:r>
              <a:rPr lang="en-US" sz="1400" dirty="0" smtClean="0"/>
              <a:t>) : 16'b0 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err="1" smtClean="0"/>
              <a:t>endmodule</a:t>
            </a:r>
            <a:endParaRPr lang="en-US" sz="1400" dirty="0"/>
          </a:p>
        </p:txBody>
      </p:sp>
      <p:pic>
        <p:nvPicPr>
          <p:cNvPr id="6" name="Picture 5" descr="deco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43282" y="2085975"/>
            <a:ext cx="5186417" cy="3135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Timing/Periphery Synthesis</a:t>
            </a:r>
            <a:endParaRPr lang="en-US" dirty="0"/>
          </a:p>
        </p:txBody>
      </p:sp>
      <p:pic>
        <p:nvPicPr>
          <p:cNvPr id="7" name="Picture 6" descr="tim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641" y="1543050"/>
            <a:ext cx="3017122" cy="50958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180975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} </a:t>
            </a:r>
            <a:endParaRPr lang="en-US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4638675" y="417195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}</a:t>
            </a:r>
            <a:endParaRPr lang="en-US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191124" y="2476500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 Drivers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53024" y="4857750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BLB Drivers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72024" y="6315075"/>
            <a:ext cx="211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&lt;- Decoder output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Timing/Periphery Synthesis</a:t>
            </a:r>
            <a:endParaRPr lang="en-US" dirty="0"/>
          </a:p>
        </p:txBody>
      </p:sp>
      <p:pic>
        <p:nvPicPr>
          <p:cNvPr id="11" name="Picture 10" descr="actualtim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075" y="2386019"/>
            <a:ext cx="7886700" cy="182893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H="1">
            <a:off x="3362325" y="2028825"/>
            <a:ext cx="19050" cy="3048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981700" y="2057400"/>
            <a:ext cx="19050" cy="3048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277100" y="2066925"/>
            <a:ext cx="19050" cy="3048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8582025" y="2066925"/>
            <a:ext cx="19050" cy="30480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14800" y="4467225"/>
            <a:ext cx="1123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Inactive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96025" y="4457700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Read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81900" y="4448175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Write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371850" y="4657725"/>
            <a:ext cx="714376" cy="0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038726" y="4648200"/>
            <a:ext cx="923924" cy="1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6905626" y="4648200"/>
            <a:ext cx="365760" cy="1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8239126" y="4638675"/>
            <a:ext cx="365760" cy="1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5968366" y="4648200"/>
            <a:ext cx="365760" cy="1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 flipV="1">
            <a:off x="7282816" y="4648200"/>
            <a:ext cx="365760" cy="1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04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Background and Motivation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61327" y="1600198"/>
            <a:ext cx="4301924" cy="49626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Most </a:t>
            </a:r>
            <a:r>
              <a:rPr lang="en-US" dirty="0" err="1" smtClean="0"/>
              <a:t>SoC</a:t>
            </a:r>
            <a:r>
              <a:rPr lang="en-US" dirty="0" smtClean="0"/>
              <a:t> designs require on chip memory</a:t>
            </a:r>
          </a:p>
          <a:p>
            <a:r>
              <a:rPr lang="en-US" dirty="0" smtClean="0"/>
              <a:t>Design time on the order of months</a:t>
            </a:r>
          </a:p>
          <a:p>
            <a:r>
              <a:rPr lang="en-US" dirty="0" smtClean="0"/>
              <a:t>SRAMs consume a majority of the area and power on a digital design </a:t>
            </a:r>
          </a:p>
          <a:p>
            <a:r>
              <a:rPr lang="en-US" dirty="0" smtClean="0"/>
              <a:t>To reduce this area, the bitcell array is made as dense as DRC will allow</a:t>
            </a:r>
          </a:p>
          <a:p>
            <a:r>
              <a:rPr lang="en-US" dirty="0" smtClean="0"/>
              <a:t>Bitcell </a:t>
            </a:r>
            <a:r>
              <a:rPr lang="en-US" dirty="0" smtClean="0"/>
              <a:t>array consumes a majority of the total area, therefore optimizing the periphery doesn’t result in significant area savings</a:t>
            </a:r>
          </a:p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3106" y="1724626"/>
            <a:ext cx="2989246" cy="441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Motivation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SRAM bitcell layout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Synthesis of periphery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Future work</a:t>
            </a:r>
            <a:endParaRPr lang="en-US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Bitcell array- finish power grid, add body contacts, add pins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ICC- integration of synthesized periphery with custom array (</a:t>
            </a:r>
            <a:r>
              <a:rPr lang="en-US" b="1" dirty="0" err="1" smtClean="0">
                <a:solidFill>
                  <a:srgbClr val="000000"/>
                </a:solidFill>
              </a:rPr>
              <a:t>M</a:t>
            </a:r>
            <a:r>
              <a:rPr lang="en-US" b="1" dirty="0" err="1" smtClean="0">
                <a:solidFill>
                  <a:srgbClr val="000000"/>
                </a:solidFill>
              </a:rPr>
              <a:t>ilkywa</a:t>
            </a:r>
            <a:r>
              <a:rPr lang="en-US" b="1" dirty="0" err="1" smtClean="0">
                <a:solidFill>
                  <a:srgbClr val="000000"/>
                </a:solidFill>
              </a:rPr>
              <a:t>y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endParaRPr lang="en-US" dirty="0"/>
          </a:p>
          <a:p>
            <a:r>
              <a:rPr lang="en-US" b="1" dirty="0" smtClean="0">
                <a:solidFill>
                  <a:srgbClr val="000000"/>
                </a:solidFill>
              </a:rPr>
              <a:t>Simulation of final design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203297" y="2854062"/>
            <a:ext cx="7239001" cy="762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000000"/>
                </a:solidFill>
              </a:rPr>
              <a:t>Questions?</a:t>
            </a: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Motivation</a:t>
            </a:r>
            <a:endParaRPr lang="en-US" dirty="0" smtClean="0"/>
          </a:p>
          <a:p>
            <a:r>
              <a:rPr lang="en-US" b="1" dirty="0" smtClean="0"/>
              <a:t>SRAM bitcell layout</a:t>
            </a:r>
            <a:endParaRPr lang="en-US" dirty="0" smtClean="0"/>
          </a:p>
          <a:p>
            <a:r>
              <a:rPr lang="en-US" b="1" dirty="0" smtClean="0"/>
              <a:t>Synthesis of periphery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/>
              <a:t>Future work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Motivation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/>
              <a:t>SRAM bitcell layout</a:t>
            </a:r>
            <a:endParaRPr lang="en-US" dirty="0" smtClean="0"/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Synthesis of periphery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Future work</a:t>
            </a: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SRAM Bitcell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8" name="Group 309"/>
          <p:cNvGrpSpPr/>
          <p:nvPr/>
        </p:nvGrpSpPr>
        <p:grpSpPr>
          <a:xfrm>
            <a:off x="5345190" y="2225543"/>
            <a:ext cx="309927" cy="310372"/>
            <a:chOff x="8312623" y="2319399"/>
            <a:chExt cx="345025" cy="359507"/>
          </a:xfrm>
        </p:grpSpPr>
        <p:sp>
          <p:nvSpPr>
            <p:cNvPr id="3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3" name="Group 173"/>
          <p:cNvGrpSpPr/>
          <p:nvPr/>
        </p:nvGrpSpPr>
        <p:grpSpPr>
          <a:xfrm rot="16200000">
            <a:off x="4846983" y="2761441"/>
            <a:ext cx="297869" cy="322936"/>
            <a:chOff x="8312623" y="2319399"/>
            <a:chExt cx="345025" cy="359507"/>
          </a:xfrm>
        </p:grpSpPr>
        <p:sp>
          <p:nvSpPr>
            <p:cNvPr id="44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48" name="Straight Connector 47"/>
          <p:cNvCxnSpPr/>
          <p:nvPr/>
        </p:nvCxnSpPr>
        <p:spPr>
          <a:xfrm flipV="1">
            <a:off x="4626058" y="291988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8"/>
          <p:cNvGrpSpPr/>
          <p:nvPr/>
        </p:nvGrpSpPr>
        <p:grpSpPr>
          <a:xfrm rot="5400000">
            <a:off x="3901342" y="2754592"/>
            <a:ext cx="297869" cy="322936"/>
            <a:chOff x="8312623" y="2319399"/>
            <a:chExt cx="345025" cy="359507"/>
          </a:xfrm>
        </p:grpSpPr>
        <p:sp>
          <p:nvSpPr>
            <p:cNvPr id="50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54" name="Straight Connector 53"/>
          <p:cNvCxnSpPr/>
          <p:nvPr/>
        </p:nvCxnSpPr>
        <p:spPr>
          <a:xfrm>
            <a:off x="3889521" y="3071207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 flipV="1">
            <a:off x="4222528" y="291656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356"/>
          <p:cNvGrpSpPr/>
          <p:nvPr/>
        </p:nvGrpSpPr>
        <p:grpSpPr>
          <a:xfrm>
            <a:off x="3254661" y="2340667"/>
            <a:ext cx="309927" cy="310372"/>
            <a:chOff x="8312623" y="2319399"/>
            <a:chExt cx="345025" cy="359507"/>
          </a:xfrm>
        </p:grpSpPr>
        <p:sp>
          <p:nvSpPr>
            <p:cNvPr id="57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" name="Line 72"/>
          <p:cNvSpPr>
            <a:spLocks noChangeShapeType="1"/>
          </p:cNvSpPr>
          <p:nvPr/>
        </p:nvSpPr>
        <p:spPr bwMode="auto">
          <a:xfrm rot="5400000" flipH="1">
            <a:off x="4089478" y="2110981"/>
            <a:ext cx="2221" cy="107378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72"/>
          <p:cNvSpPr>
            <a:spLocks noChangeShapeType="1"/>
          </p:cNvSpPr>
          <p:nvPr/>
        </p:nvSpPr>
        <p:spPr bwMode="auto">
          <a:xfrm rot="5400000" flipH="1">
            <a:off x="4882780" y="2060715"/>
            <a:ext cx="1342" cy="93118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4397895" y="250165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366"/>
          <p:cNvGrpSpPr/>
          <p:nvPr/>
        </p:nvGrpSpPr>
        <p:grpSpPr>
          <a:xfrm>
            <a:off x="3881304" y="2134486"/>
            <a:ext cx="408215" cy="297870"/>
            <a:chOff x="6784557" y="1994852"/>
            <a:chExt cx="454444" cy="345025"/>
          </a:xfrm>
        </p:grpSpPr>
        <p:grpSp>
          <p:nvGrpSpPr>
            <p:cNvPr id="65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67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6" name="Oval 65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1" name="Straight Connector 70"/>
          <p:cNvCxnSpPr/>
          <p:nvPr/>
        </p:nvCxnSpPr>
        <p:spPr>
          <a:xfrm flipH="1" flipV="1">
            <a:off x="4423341" y="2270718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Line 75"/>
          <p:cNvSpPr>
            <a:spLocks noChangeShapeType="1"/>
          </p:cNvSpPr>
          <p:nvPr/>
        </p:nvSpPr>
        <p:spPr bwMode="auto">
          <a:xfrm rot="10800000" flipV="1">
            <a:off x="4301879" y="227597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3" name="Group 375"/>
          <p:cNvGrpSpPr/>
          <p:nvPr/>
        </p:nvGrpSpPr>
        <p:grpSpPr>
          <a:xfrm rot="10800000">
            <a:off x="4739761" y="2126263"/>
            <a:ext cx="408215" cy="297870"/>
            <a:chOff x="6784557" y="1994852"/>
            <a:chExt cx="454444" cy="345025"/>
          </a:xfrm>
        </p:grpSpPr>
        <p:grpSp>
          <p:nvGrpSpPr>
            <p:cNvPr id="74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76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5" name="Oval 74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0" name="Straight Connector 79"/>
          <p:cNvCxnSpPr/>
          <p:nvPr/>
        </p:nvCxnSpPr>
        <p:spPr>
          <a:xfrm flipH="1" flipV="1">
            <a:off x="4621779" y="2278942"/>
            <a:ext cx="7130" cy="64414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Line 75"/>
          <p:cNvSpPr>
            <a:spLocks noChangeShapeType="1"/>
          </p:cNvSpPr>
          <p:nvPr/>
        </p:nvSpPr>
        <p:spPr bwMode="auto">
          <a:xfrm rot="10800000">
            <a:off x="4614464" y="228798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4606092" y="2622258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Line 74"/>
          <p:cNvSpPr>
            <a:spLocks noChangeShapeType="1"/>
          </p:cNvSpPr>
          <p:nvPr/>
        </p:nvSpPr>
        <p:spPr bwMode="auto">
          <a:xfrm rot="5400000" flipV="1">
            <a:off x="3715635" y="2595101"/>
            <a:ext cx="341981" cy="15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4" name="Line 74"/>
          <p:cNvSpPr>
            <a:spLocks noChangeShapeType="1"/>
          </p:cNvSpPr>
          <p:nvPr/>
        </p:nvSpPr>
        <p:spPr bwMode="auto">
          <a:xfrm rot="5400000" flipV="1">
            <a:off x="4973599" y="2597844"/>
            <a:ext cx="352947" cy="151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5128011" y="2504393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3864568" y="2625000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3041761" y="2640302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Line 72"/>
          <p:cNvSpPr>
            <a:spLocks noChangeShapeType="1"/>
          </p:cNvSpPr>
          <p:nvPr/>
        </p:nvSpPr>
        <p:spPr bwMode="auto">
          <a:xfrm rot="10800000">
            <a:off x="3029234" y="1383611"/>
            <a:ext cx="24789" cy="217074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5660485" y="252791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Line 72"/>
          <p:cNvSpPr>
            <a:spLocks noChangeShapeType="1"/>
          </p:cNvSpPr>
          <p:nvPr/>
        </p:nvSpPr>
        <p:spPr bwMode="auto">
          <a:xfrm rot="10800000">
            <a:off x="5878271" y="1409190"/>
            <a:ext cx="8238" cy="207593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" name="Line 74"/>
          <p:cNvSpPr>
            <a:spLocks noChangeShapeType="1"/>
          </p:cNvSpPr>
          <p:nvPr/>
        </p:nvSpPr>
        <p:spPr bwMode="auto">
          <a:xfrm rot="5400000" flipV="1">
            <a:off x="3770743" y="201481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" name="Line 74"/>
          <p:cNvSpPr>
            <a:spLocks noChangeShapeType="1"/>
          </p:cNvSpPr>
          <p:nvPr/>
        </p:nvSpPr>
        <p:spPr bwMode="auto">
          <a:xfrm rot="5400000" flipV="1">
            <a:off x="5022780" y="200933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" name="Line 72"/>
          <p:cNvSpPr>
            <a:spLocks noChangeShapeType="1"/>
          </p:cNvSpPr>
          <p:nvPr/>
        </p:nvSpPr>
        <p:spPr bwMode="auto">
          <a:xfrm rot="5400000" flipH="1">
            <a:off x="4517097" y="1182864"/>
            <a:ext cx="1163" cy="143171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" name="Line 72"/>
          <p:cNvSpPr>
            <a:spLocks noChangeShapeType="1"/>
          </p:cNvSpPr>
          <p:nvPr/>
        </p:nvSpPr>
        <p:spPr bwMode="auto">
          <a:xfrm rot="5400000">
            <a:off x="4523881" y="2604475"/>
            <a:ext cx="2741" cy="140747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5" name="Line 74"/>
          <p:cNvSpPr>
            <a:spLocks noChangeShapeType="1"/>
          </p:cNvSpPr>
          <p:nvPr/>
        </p:nvSpPr>
        <p:spPr bwMode="auto">
          <a:xfrm rot="5400000" flipV="1">
            <a:off x="3029344" y="1965395"/>
            <a:ext cx="749700" cy="900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6" name="Line 74"/>
          <p:cNvSpPr>
            <a:spLocks noChangeShapeType="1"/>
          </p:cNvSpPr>
          <p:nvPr/>
        </p:nvSpPr>
        <p:spPr bwMode="auto">
          <a:xfrm rot="5400000" flipV="1">
            <a:off x="5181599" y="1910571"/>
            <a:ext cx="629096" cy="900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467401" y="157517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Line 59"/>
          <p:cNvSpPr>
            <a:spLocks noChangeShapeType="1"/>
          </p:cNvSpPr>
          <p:nvPr/>
        </p:nvSpPr>
        <p:spPr bwMode="auto">
          <a:xfrm>
            <a:off x="4410951" y="3468641"/>
            <a:ext cx="204874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9" name="Line 81"/>
          <p:cNvSpPr>
            <a:spLocks noChangeShapeType="1"/>
          </p:cNvSpPr>
          <p:nvPr/>
        </p:nvSpPr>
        <p:spPr bwMode="auto">
          <a:xfrm>
            <a:off x="4415220" y="3479096"/>
            <a:ext cx="102436" cy="10038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0" name="Line 82"/>
          <p:cNvSpPr>
            <a:spLocks noChangeShapeType="1"/>
          </p:cNvSpPr>
          <p:nvPr/>
        </p:nvSpPr>
        <p:spPr bwMode="auto">
          <a:xfrm flipH="1">
            <a:off x="4513388" y="3468641"/>
            <a:ext cx="102436" cy="10038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" name="Line 74"/>
          <p:cNvSpPr>
            <a:spLocks noChangeShapeType="1"/>
          </p:cNvSpPr>
          <p:nvPr/>
        </p:nvSpPr>
        <p:spPr bwMode="auto">
          <a:xfrm rot="5400000" flipV="1">
            <a:off x="4421804" y="3378649"/>
            <a:ext cx="169400" cy="385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3722251" y="279124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913254" y="280440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179897" y="2431085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295424" y="232197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920099" y="216628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811234" y="217286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597711" y="239979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11471" y="2475991"/>
            <a:ext cx="574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202212" y="1683838"/>
            <a:ext cx="573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VDD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250751" y="133299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77871" y="1332991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Line 72"/>
          <p:cNvSpPr>
            <a:spLocks noChangeShapeType="1"/>
          </p:cNvSpPr>
          <p:nvPr/>
        </p:nvSpPr>
        <p:spPr bwMode="auto">
          <a:xfrm rot="5400000">
            <a:off x="4639051" y="-188875"/>
            <a:ext cx="7110" cy="356672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3378299" y="157517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5815305" y="1353894"/>
            <a:ext cx="520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Line 18"/>
          <p:cNvSpPr>
            <a:spLocks noChangeShapeType="1"/>
          </p:cNvSpPr>
          <p:nvPr/>
        </p:nvSpPr>
        <p:spPr bwMode="auto">
          <a:xfrm flipH="1">
            <a:off x="5144847" y="307127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8" name="Picture 117" descr="full_b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5098" y="3926427"/>
            <a:ext cx="5393803" cy="2736757"/>
          </a:xfrm>
          <a:prstGeom prst="rect">
            <a:avLst/>
          </a:prstGeom>
        </p:spPr>
      </p:pic>
      <p:cxnSp>
        <p:nvCxnSpPr>
          <p:cNvPr id="120" name="Straight Arrow Connector 119"/>
          <p:cNvCxnSpPr/>
          <p:nvPr/>
        </p:nvCxnSpPr>
        <p:spPr>
          <a:xfrm flipH="1">
            <a:off x="2847975" y="3366135"/>
            <a:ext cx="57151" cy="481965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6143626" y="3385185"/>
            <a:ext cx="76199" cy="415290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Step 1- Place PMOS Devices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Content Placeholder 5" descr="bc6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112136" cy="2743200"/>
          </a:xfrm>
        </p:spPr>
      </p:pic>
      <p:grpSp>
        <p:nvGrpSpPr>
          <p:cNvPr id="8" name="Group 366"/>
          <p:cNvGrpSpPr/>
          <p:nvPr/>
        </p:nvGrpSpPr>
        <p:grpSpPr>
          <a:xfrm>
            <a:off x="4247064" y="4908166"/>
            <a:ext cx="408215" cy="297870"/>
            <a:chOff x="6784557" y="1994852"/>
            <a:chExt cx="454444" cy="345025"/>
          </a:xfrm>
        </p:grpSpPr>
        <p:grpSp>
          <p:nvGrpSpPr>
            <p:cNvPr id="9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11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Line 75"/>
          <p:cNvSpPr>
            <a:spLocks noChangeShapeType="1"/>
          </p:cNvSpPr>
          <p:nvPr/>
        </p:nvSpPr>
        <p:spPr bwMode="auto">
          <a:xfrm rot="10800000" flipV="1">
            <a:off x="4652399" y="504965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375"/>
          <p:cNvGrpSpPr/>
          <p:nvPr/>
        </p:nvGrpSpPr>
        <p:grpSpPr>
          <a:xfrm rot="10800000">
            <a:off x="5105521" y="4899943"/>
            <a:ext cx="408215" cy="297870"/>
            <a:chOff x="6784557" y="1994852"/>
            <a:chExt cx="454444" cy="345025"/>
          </a:xfrm>
        </p:grpSpPr>
        <p:grpSp>
          <p:nvGrpSpPr>
            <p:cNvPr id="17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19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Line 75"/>
          <p:cNvSpPr>
            <a:spLocks noChangeShapeType="1"/>
          </p:cNvSpPr>
          <p:nvPr/>
        </p:nvSpPr>
        <p:spPr bwMode="auto">
          <a:xfrm rot="10800000">
            <a:off x="4980224" y="506166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74"/>
          <p:cNvSpPr>
            <a:spLocks noChangeShapeType="1"/>
          </p:cNvSpPr>
          <p:nvPr/>
        </p:nvSpPr>
        <p:spPr bwMode="auto">
          <a:xfrm rot="5400000" flipV="1">
            <a:off x="4136503" y="478849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74"/>
          <p:cNvSpPr>
            <a:spLocks noChangeShapeType="1"/>
          </p:cNvSpPr>
          <p:nvPr/>
        </p:nvSpPr>
        <p:spPr bwMode="auto">
          <a:xfrm rot="5400000" flipV="1">
            <a:off x="5388540" y="478301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169374" y="491606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01099" y="491710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Line 74"/>
          <p:cNvSpPr>
            <a:spLocks noChangeShapeType="1"/>
          </p:cNvSpPr>
          <p:nvPr/>
        </p:nvSpPr>
        <p:spPr bwMode="auto">
          <a:xfrm rot="5400000" flipV="1">
            <a:off x="4136503" y="531427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74"/>
          <p:cNvSpPr>
            <a:spLocks noChangeShapeType="1"/>
          </p:cNvSpPr>
          <p:nvPr/>
        </p:nvSpPr>
        <p:spPr bwMode="auto">
          <a:xfrm rot="5400000" flipV="1">
            <a:off x="5386184" y="5306657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75716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Step 2- Place NMOS Pull Down devices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 descr="bc5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266403" cy="2743200"/>
          </a:xfrm>
        </p:spPr>
      </p:pic>
      <p:grpSp>
        <p:nvGrpSpPr>
          <p:cNvPr id="8" name="Group 173"/>
          <p:cNvGrpSpPr/>
          <p:nvPr/>
        </p:nvGrpSpPr>
        <p:grpSpPr>
          <a:xfrm rot="16200000">
            <a:off x="5212743" y="5588461"/>
            <a:ext cx="297869" cy="322936"/>
            <a:chOff x="8312623" y="2319399"/>
            <a:chExt cx="345025" cy="359507"/>
          </a:xfrm>
        </p:grpSpPr>
        <p:sp>
          <p:nvSpPr>
            <p:cNvPr id="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3" name="Straight Connector 12"/>
          <p:cNvCxnSpPr/>
          <p:nvPr/>
        </p:nvCxnSpPr>
        <p:spPr>
          <a:xfrm flipV="1">
            <a:off x="4991818" y="574690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78"/>
          <p:cNvGrpSpPr/>
          <p:nvPr/>
        </p:nvGrpSpPr>
        <p:grpSpPr>
          <a:xfrm rot="5400000">
            <a:off x="4267102" y="5581612"/>
            <a:ext cx="297869" cy="322936"/>
            <a:chOff x="8312623" y="2319399"/>
            <a:chExt cx="345025" cy="359507"/>
          </a:xfrm>
        </p:grpSpPr>
        <p:sp>
          <p:nvSpPr>
            <p:cNvPr id="15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4255281" y="5898227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4588288" y="574358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366"/>
          <p:cNvGrpSpPr/>
          <p:nvPr/>
        </p:nvGrpSpPr>
        <p:grpSpPr>
          <a:xfrm>
            <a:off x="4247064" y="4900546"/>
            <a:ext cx="408215" cy="297870"/>
            <a:chOff x="6784557" y="1994852"/>
            <a:chExt cx="454444" cy="345025"/>
          </a:xfrm>
        </p:grpSpPr>
        <p:grpSp>
          <p:nvGrpSpPr>
            <p:cNvPr id="24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26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H="1" flipV="1">
            <a:off x="4789101" y="5036779"/>
            <a:ext cx="11499" cy="71632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ne 75"/>
          <p:cNvSpPr>
            <a:spLocks noChangeShapeType="1"/>
          </p:cNvSpPr>
          <p:nvPr/>
        </p:nvSpPr>
        <p:spPr bwMode="auto">
          <a:xfrm rot="10800000" flipV="1">
            <a:off x="4667639" y="504203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2" name="Group 375"/>
          <p:cNvGrpSpPr/>
          <p:nvPr/>
        </p:nvGrpSpPr>
        <p:grpSpPr>
          <a:xfrm rot="10800000">
            <a:off x="5105521" y="4892323"/>
            <a:ext cx="408215" cy="297870"/>
            <a:chOff x="6784557" y="1994852"/>
            <a:chExt cx="454444" cy="345025"/>
          </a:xfrm>
        </p:grpSpPr>
        <p:grpSp>
          <p:nvGrpSpPr>
            <p:cNvPr id="33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35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Straight Connector 38"/>
          <p:cNvCxnSpPr/>
          <p:nvPr/>
        </p:nvCxnSpPr>
        <p:spPr>
          <a:xfrm flipH="1" flipV="1">
            <a:off x="4987539" y="5045003"/>
            <a:ext cx="11181" cy="70047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ine 75"/>
          <p:cNvSpPr>
            <a:spLocks noChangeShapeType="1"/>
          </p:cNvSpPr>
          <p:nvPr/>
        </p:nvSpPr>
        <p:spPr bwMode="auto">
          <a:xfrm rot="10800000">
            <a:off x="4980224" y="505404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74"/>
          <p:cNvSpPr>
            <a:spLocks noChangeShapeType="1"/>
          </p:cNvSpPr>
          <p:nvPr/>
        </p:nvSpPr>
        <p:spPr bwMode="auto">
          <a:xfrm rot="5400000" flipV="1">
            <a:off x="5439262" y="52563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74"/>
          <p:cNvSpPr>
            <a:spLocks noChangeShapeType="1"/>
          </p:cNvSpPr>
          <p:nvPr/>
        </p:nvSpPr>
        <p:spPr bwMode="auto">
          <a:xfrm rot="5400000" flipV="1">
            <a:off x="4136503" y="478087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74"/>
          <p:cNvSpPr>
            <a:spLocks noChangeShapeType="1"/>
          </p:cNvSpPr>
          <p:nvPr/>
        </p:nvSpPr>
        <p:spPr bwMode="auto">
          <a:xfrm rot="5400000" flipV="1">
            <a:off x="5388540" y="477539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088011" y="561826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79014" y="56314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85859" y="49323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176994" y="493892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Line 18"/>
          <p:cNvSpPr>
            <a:spLocks noChangeShapeType="1"/>
          </p:cNvSpPr>
          <p:nvPr/>
        </p:nvSpPr>
        <p:spPr bwMode="auto">
          <a:xfrm flipH="1">
            <a:off x="5510607" y="589829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 rot="5400000" flipV="1">
            <a:off x="543926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74"/>
          <p:cNvSpPr>
            <a:spLocks noChangeShapeType="1"/>
          </p:cNvSpPr>
          <p:nvPr/>
        </p:nvSpPr>
        <p:spPr bwMode="auto">
          <a:xfrm rot="5400000" flipV="1">
            <a:off x="4166722" y="526400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74"/>
          <p:cNvSpPr>
            <a:spLocks noChangeShapeType="1"/>
          </p:cNvSpPr>
          <p:nvPr/>
        </p:nvSpPr>
        <p:spPr bwMode="auto">
          <a:xfrm rot="5400000" flipV="1">
            <a:off x="417434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Step 3- Place NMOS Passgate Device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6" descr="bc4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384285" cy="2743200"/>
          </a:xfrm>
        </p:spPr>
      </p:pic>
      <p:grpSp>
        <p:nvGrpSpPr>
          <p:cNvPr id="8" name="Group 309"/>
          <p:cNvGrpSpPr/>
          <p:nvPr/>
        </p:nvGrpSpPr>
        <p:grpSpPr>
          <a:xfrm>
            <a:off x="5779530" y="5151623"/>
            <a:ext cx="309927" cy="310372"/>
            <a:chOff x="8312623" y="2319399"/>
            <a:chExt cx="345025" cy="359507"/>
          </a:xfrm>
        </p:grpSpPr>
        <p:sp>
          <p:nvSpPr>
            <p:cNvPr id="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356"/>
          <p:cNvGrpSpPr/>
          <p:nvPr/>
        </p:nvGrpSpPr>
        <p:grpSpPr>
          <a:xfrm>
            <a:off x="3731859" y="5157221"/>
            <a:ext cx="309927" cy="310372"/>
            <a:chOff x="8312623" y="2319399"/>
            <a:chExt cx="345025" cy="359507"/>
          </a:xfrm>
        </p:grpSpPr>
        <p:sp>
          <p:nvSpPr>
            <p:cNvPr id="27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57" name="Straight Connector 56"/>
          <p:cNvCxnSpPr/>
          <p:nvPr/>
        </p:nvCxnSpPr>
        <p:spPr>
          <a:xfrm flipV="1">
            <a:off x="3518959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094825" y="545399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Line 74"/>
          <p:cNvSpPr>
            <a:spLocks noChangeShapeType="1"/>
          </p:cNvSpPr>
          <p:nvPr/>
        </p:nvSpPr>
        <p:spPr bwMode="auto">
          <a:xfrm rot="5400000" flipV="1">
            <a:off x="3790472" y="5065879"/>
            <a:ext cx="188287" cy="255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74"/>
          <p:cNvSpPr>
            <a:spLocks noChangeShapeType="1"/>
          </p:cNvSpPr>
          <p:nvPr/>
        </p:nvSpPr>
        <p:spPr bwMode="auto">
          <a:xfrm rot="5400000" flipV="1">
            <a:off x="5845563" y="5066275"/>
            <a:ext cx="172223" cy="663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657095" y="5247639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729764" y="524805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7" name="Group 173"/>
          <p:cNvGrpSpPr/>
          <p:nvPr/>
        </p:nvGrpSpPr>
        <p:grpSpPr>
          <a:xfrm rot="16200000">
            <a:off x="5212743" y="5588461"/>
            <a:ext cx="297869" cy="322936"/>
            <a:chOff x="8312623" y="2319399"/>
            <a:chExt cx="345025" cy="359507"/>
          </a:xfrm>
        </p:grpSpPr>
        <p:sp>
          <p:nvSpPr>
            <p:cNvPr id="88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92" name="Straight Connector 91"/>
          <p:cNvCxnSpPr/>
          <p:nvPr/>
        </p:nvCxnSpPr>
        <p:spPr>
          <a:xfrm flipV="1">
            <a:off x="4991818" y="574690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178"/>
          <p:cNvGrpSpPr/>
          <p:nvPr/>
        </p:nvGrpSpPr>
        <p:grpSpPr>
          <a:xfrm rot="5400000">
            <a:off x="4267102" y="5581612"/>
            <a:ext cx="297869" cy="322936"/>
            <a:chOff x="8312623" y="2319399"/>
            <a:chExt cx="345025" cy="359507"/>
          </a:xfrm>
        </p:grpSpPr>
        <p:sp>
          <p:nvSpPr>
            <p:cNvPr id="94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98" name="Straight Connector 97"/>
          <p:cNvCxnSpPr/>
          <p:nvPr/>
        </p:nvCxnSpPr>
        <p:spPr>
          <a:xfrm>
            <a:off x="4264805" y="5888703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 flipV="1">
            <a:off x="4588288" y="574358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366"/>
          <p:cNvGrpSpPr/>
          <p:nvPr/>
        </p:nvGrpSpPr>
        <p:grpSpPr>
          <a:xfrm>
            <a:off x="4247064" y="4900546"/>
            <a:ext cx="408215" cy="297870"/>
            <a:chOff x="6784557" y="1994852"/>
            <a:chExt cx="454444" cy="345025"/>
          </a:xfrm>
        </p:grpSpPr>
        <p:grpSp>
          <p:nvGrpSpPr>
            <p:cNvPr id="101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103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" name="Oval 101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7" name="Straight Connector 106"/>
          <p:cNvCxnSpPr/>
          <p:nvPr/>
        </p:nvCxnSpPr>
        <p:spPr>
          <a:xfrm flipH="1" flipV="1">
            <a:off x="4789101" y="5036779"/>
            <a:ext cx="11499" cy="71632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Line 75"/>
          <p:cNvSpPr>
            <a:spLocks noChangeShapeType="1"/>
          </p:cNvSpPr>
          <p:nvPr/>
        </p:nvSpPr>
        <p:spPr bwMode="auto">
          <a:xfrm rot="10800000" flipV="1">
            <a:off x="4667639" y="504203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9" name="Group 375"/>
          <p:cNvGrpSpPr/>
          <p:nvPr/>
        </p:nvGrpSpPr>
        <p:grpSpPr>
          <a:xfrm rot="10800000">
            <a:off x="5105521" y="4892323"/>
            <a:ext cx="408215" cy="297870"/>
            <a:chOff x="6784557" y="1994852"/>
            <a:chExt cx="454444" cy="345025"/>
          </a:xfrm>
        </p:grpSpPr>
        <p:grpSp>
          <p:nvGrpSpPr>
            <p:cNvPr id="110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112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1" name="Oval 110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6" name="Straight Connector 115"/>
          <p:cNvCxnSpPr/>
          <p:nvPr/>
        </p:nvCxnSpPr>
        <p:spPr>
          <a:xfrm flipH="1" flipV="1">
            <a:off x="4987539" y="5045003"/>
            <a:ext cx="11181" cy="70047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Line 75"/>
          <p:cNvSpPr>
            <a:spLocks noChangeShapeType="1"/>
          </p:cNvSpPr>
          <p:nvPr/>
        </p:nvSpPr>
        <p:spPr bwMode="auto">
          <a:xfrm rot="10800000">
            <a:off x="4980224" y="505404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" name="Line 74"/>
          <p:cNvSpPr>
            <a:spLocks noChangeShapeType="1"/>
          </p:cNvSpPr>
          <p:nvPr/>
        </p:nvSpPr>
        <p:spPr bwMode="auto">
          <a:xfrm rot="5400000" flipV="1">
            <a:off x="5439262" y="52563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9" name="Line 74"/>
          <p:cNvSpPr>
            <a:spLocks noChangeShapeType="1"/>
          </p:cNvSpPr>
          <p:nvPr/>
        </p:nvSpPr>
        <p:spPr bwMode="auto">
          <a:xfrm rot="5400000" flipV="1">
            <a:off x="4136503" y="478087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0" name="Line 74"/>
          <p:cNvSpPr>
            <a:spLocks noChangeShapeType="1"/>
          </p:cNvSpPr>
          <p:nvPr/>
        </p:nvSpPr>
        <p:spPr bwMode="auto">
          <a:xfrm rot="5400000" flipV="1">
            <a:off x="5388540" y="477539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4110871" y="561826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279014" y="56314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85859" y="49323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76994" y="493892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Line 18"/>
          <p:cNvSpPr>
            <a:spLocks noChangeShapeType="1"/>
          </p:cNvSpPr>
          <p:nvPr/>
        </p:nvSpPr>
        <p:spPr bwMode="auto">
          <a:xfrm flipH="1">
            <a:off x="5510607" y="589829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rot="5400000" flipV="1">
            <a:off x="543926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7" name="Line 74"/>
          <p:cNvSpPr>
            <a:spLocks noChangeShapeType="1"/>
          </p:cNvSpPr>
          <p:nvPr/>
        </p:nvSpPr>
        <p:spPr bwMode="auto">
          <a:xfrm rot="5400000" flipV="1">
            <a:off x="4166722" y="526400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8" name="Line 74"/>
          <p:cNvSpPr>
            <a:spLocks noChangeShapeType="1"/>
          </p:cNvSpPr>
          <p:nvPr/>
        </p:nvSpPr>
        <p:spPr bwMode="auto">
          <a:xfrm rot="5400000" flipV="1">
            <a:off x="417434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9" name="Straight Connector 128"/>
          <p:cNvCxnSpPr/>
          <p:nvPr/>
        </p:nvCxnSpPr>
        <p:spPr>
          <a:xfrm flipV="1">
            <a:off x="4040453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6" idx="0"/>
          </p:cNvCxnSpPr>
          <p:nvPr/>
        </p:nvCxnSpPr>
        <p:spPr>
          <a:xfrm>
            <a:off x="5515074" y="5447270"/>
            <a:ext cx="271766" cy="243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Step 4- Create Gate to Diffusion Contacts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Content Placeholder 6" descr="bc3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371600"/>
            <a:ext cx="5236613" cy="2743200"/>
          </a:xfrm>
        </p:spPr>
      </p:pic>
      <p:grpSp>
        <p:nvGrpSpPr>
          <p:cNvPr id="8" name="Group 309"/>
          <p:cNvGrpSpPr/>
          <p:nvPr/>
        </p:nvGrpSpPr>
        <p:grpSpPr>
          <a:xfrm>
            <a:off x="5779530" y="5151623"/>
            <a:ext cx="309927" cy="310372"/>
            <a:chOff x="8312623" y="2319399"/>
            <a:chExt cx="345025" cy="359507"/>
          </a:xfrm>
        </p:grpSpPr>
        <p:sp>
          <p:nvSpPr>
            <p:cNvPr id="9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356"/>
          <p:cNvGrpSpPr/>
          <p:nvPr/>
        </p:nvGrpSpPr>
        <p:grpSpPr>
          <a:xfrm>
            <a:off x="3731859" y="5157221"/>
            <a:ext cx="309927" cy="310372"/>
            <a:chOff x="8312623" y="2319399"/>
            <a:chExt cx="345025" cy="359507"/>
          </a:xfrm>
        </p:grpSpPr>
        <p:sp>
          <p:nvSpPr>
            <p:cNvPr id="14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V="1">
            <a:off x="3518959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094825" y="5453999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e 74"/>
          <p:cNvSpPr>
            <a:spLocks noChangeShapeType="1"/>
          </p:cNvSpPr>
          <p:nvPr/>
        </p:nvSpPr>
        <p:spPr bwMode="auto">
          <a:xfrm rot="5400000" flipV="1">
            <a:off x="3790472" y="5065879"/>
            <a:ext cx="188287" cy="255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74"/>
          <p:cNvSpPr>
            <a:spLocks noChangeShapeType="1"/>
          </p:cNvSpPr>
          <p:nvPr/>
        </p:nvSpPr>
        <p:spPr bwMode="auto">
          <a:xfrm rot="5400000" flipV="1">
            <a:off x="5845563" y="5066275"/>
            <a:ext cx="172223" cy="663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657095" y="5247639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29764" y="524805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173"/>
          <p:cNvGrpSpPr/>
          <p:nvPr/>
        </p:nvGrpSpPr>
        <p:grpSpPr>
          <a:xfrm rot="16200000">
            <a:off x="5212743" y="5588461"/>
            <a:ext cx="297869" cy="322936"/>
            <a:chOff x="8312623" y="2319399"/>
            <a:chExt cx="345025" cy="359507"/>
          </a:xfrm>
        </p:grpSpPr>
        <p:sp>
          <p:nvSpPr>
            <p:cNvPr id="25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9" name="Straight Connector 28"/>
          <p:cNvCxnSpPr/>
          <p:nvPr/>
        </p:nvCxnSpPr>
        <p:spPr>
          <a:xfrm flipV="1">
            <a:off x="4991818" y="5746908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178"/>
          <p:cNvGrpSpPr/>
          <p:nvPr/>
        </p:nvGrpSpPr>
        <p:grpSpPr>
          <a:xfrm rot="5400000">
            <a:off x="4267102" y="5581612"/>
            <a:ext cx="297869" cy="322936"/>
            <a:chOff x="8312623" y="2319399"/>
            <a:chExt cx="345025" cy="359507"/>
          </a:xfrm>
        </p:grpSpPr>
        <p:sp>
          <p:nvSpPr>
            <p:cNvPr id="31" name="Line 72"/>
            <p:cNvSpPr>
              <a:spLocks noChangeShapeType="1"/>
            </p:cNvSpPr>
            <p:nvPr/>
          </p:nvSpPr>
          <p:spPr bwMode="auto">
            <a:xfrm rot="5400000">
              <a:off x="8486592" y="2148343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73"/>
            <p:cNvSpPr>
              <a:spLocks noChangeShapeType="1"/>
            </p:cNvSpPr>
            <p:nvPr/>
          </p:nvSpPr>
          <p:spPr bwMode="auto">
            <a:xfrm rot="5400000">
              <a:off x="8486592" y="2254924"/>
              <a:ext cx="0" cy="3421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74"/>
            <p:cNvSpPr>
              <a:spLocks noChangeShapeType="1"/>
            </p:cNvSpPr>
            <p:nvPr/>
          </p:nvSpPr>
          <p:spPr bwMode="auto">
            <a:xfrm rot="5400000">
              <a:off x="8530283" y="2551541"/>
              <a:ext cx="252926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75"/>
            <p:cNvSpPr>
              <a:spLocks noChangeShapeType="1"/>
            </p:cNvSpPr>
            <p:nvPr/>
          </p:nvSpPr>
          <p:spPr bwMode="auto">
            <a:xfrm rot="5400000">
              <a:off x="8186119" y="2550063"/>
              <a:ext cx="253546" cy="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4264805" y="5888703"/>
            <a:ext cx="2825" cy="22697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V="1">
            <a:off x="4588288" y="5743586"/>
            <a:ext cx="21945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6"/>
          <p:cNvGrpSpPr/>
          <p:nvPr/>
        </p:nvGrpSpPr>
        <p:grpSpPr>
          <a:xfrm>
            <a:off x="4247064" y="4900546"/>
            <a:ext cx="408215" cy="297870"/>
            <a:chOff x="6784557" y="1994852"/>
            <a:chExt cx="454444" cy="345025"/>
          </a:xfrm>
        </p:grpSpPr>
        <p:grpSp>
          <p:nvGrpSpPr>
            <p:cNvPr id="38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0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Straight Connector 43"/>
          <p:cNvCxnSpPr/>
          <p:nvPr/>
        </p:nvCxnSpPr>
        <p:spPr>
          <a:xfrm flipH="1" flipV="1">
            <a:off x="4789101" y="5036779"/>
            <a:ext cx="11499" cy="71632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ine 75"/>
          <p:cNvSpPr>
            <a:spLocks noChangeShapeType="1"/>
          </p:cNvSpPr>
          <p:nvPr/>
        </p:nvSpPr>
        <p:spPr bwMode="auto">
          <a:xfrm rot="10800000" flipV="1">
            <a:off x="4667639" y="5042030"/>
            <a:ext cx="128587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375"/>
          <p:cNvGrpSpPr/>
          <p:nvPr/>
        </p:nvGrpSpPr>
        <p:grpSpPr>
          <a:xfrm rot="10800000">
            <a:off x="5105521" y="4892323"/>
            <a:ext cx="408215" cy="297870"/>
            <a:chOff x="6784557" y="1994852"/>
            <a:chExt cx="454444" cy="345025"/>
          </a:xfrm>
        </p:grpSpPr>
        <p:grpSp>
          <p:nvGrpSpPr>
            <p:cNvPr id="47" name="Group 234"/>
            <p:cNvGrpSpPr/>
            <p:nvPr/>
          </p:nvGrpSpPr>
          <p:grpSpPr>
            <a:xfrm rot="5400000">
              <a:off x="6791798" y="1987611"/>
              <a:ext cx="345025" cy="359507"/>
              <a:chOff x="8312623" y="2319399"/>
              <a:chExt cx="345025" cy="359507"/>
            </a:xfrm>
          </p:grpSpPr>
          <p:sp>
            <p:nvSpPr>
              <p:cNvPr id="49" name="Line 72"/>
              <p:cNvSpPr>
                <a:spLocks noChangeShapeType="1"/>
              </p:cNvSpPr>
              <p:nvPr/>
            </p:nvSpPr>
            <p:spPr bwMode="auto">
              <a:xfrm rot="5400000">
                <a:off x="8486592" y="2148343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73"/>
              <p:cNvSpPr>
                <a:spLocks noChangeShapeType="1"/>
              </p:cNvSpPr>
              <p:nvPr/>
            </p:nvSpPr>
            <p:spPr bwMode="auto">
              <a:xfrm rot="5400000">
                <a:off x="8486592" y="2254924"/>
                <a:ext cx="0" cy="3421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74"/>
              <p:cNvSpPr>
                <a:spLocks noChangeShapeType="1"/>
              </p:cNvSpPr>
              <p:nvPr/>
            </p:nvSpPr>
            <p:spPr bwMode="auto">
              <a:xfrm rot="5400000">
                <a:off x="8530283" y="2551541"/>
                <a:ext cx="252926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75"/>
              <p:cNvSpPr>
                <a:spLocks noChangeShapeType="1"/>
              </p:cNvSpPr>
              <p:nvPr/>
            </p:nvSpPr>
            <p:spPr bwMode="auto">
              <a:xfrm rot="5400000">
                <a:off x="8186119" y="2550063"/>
                <a:ext cx="253546" cy="53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" name="Oval 47"/>
            <p:cNvSpPr/>
            <p:nvPr/>
          </p:nvSpPr>
          <p:spPr>
            <a:xfrm>
              <a:off x="7148514" y="2108519"/>
              <a:ext cx="90487" cy="91758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H="1" flipV="1">
            <a:off x="4987539" y="5045003"/>
            <a:ext cx="11181" cy="70047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ine 75"/>
          <p:cNvSpPr>
            <a:spLocks noChangeShapeType="1"/>
          </p:cNvSpPr>
          <p:nvPr/>
        </p:nvSpPr>
        <p:spPr bwMode="auto">
          <a:xfrm rot="10800000">
            <a:off x="4980224" y="5054046"/>
            <a:ext cx="116045" cy="226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 rot="5400000" flipV="1">
            <a:off x="5339885" y="5352585"/>
            <a:ext cx="347105" cy="3076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 rot="5400000" flipV="1">
            <a:off x="4136503" y="4780876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74"/>
          <p:cNvSpPr>
            <a:spLocks noChangeShapeType="1"/>
          </p:cNvSpPr>
          <p:nvPr/>
        </p:nvSpPr>
        <p:spPr bwMode="auto">
          <a:xfrm rot="5400000" flipV="1">
            <a:off x="5388540" y="4775395"/>
            <a:ext cx="232715" cy="114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110871" y="5618266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279014" y="563142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85859" y="4932343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76994" y="4938922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Line 18"/>
          <p:cNvSpPr>
            <a:spLocks noChangeShapeType="1"/>
          </p:cNvSpPr>
          <p:nvPr/>
        </p:nvSpPr>
        <p:spPr bwMode="auto">
          <a:xfrm flipH="1">
            <a:off x="5510607" y="5898297"/>
            <a:ext cx="0" cy="24288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74"/>
          <p:cNvSpPr>
            <a:spLocks noChangeShapeType="1"/>
          </p:cNvSpPr>
          <p:nvPr/>
        </p:nvSpPr>
        <p:spPr bwMode="auto">
          <a:xfrm rot="5400000" flipV="1">
            <a:off x="543926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74"/>
          <p:cNvSpPr>
            <a:spLocks noChangeShapeType="1"/>
          </p:cNvSpPr>
          <p:nvPr/>
        </p:nvSpPr>
        <p:spPr bwMode="auto">
          <a:xfrm rot="5400000" flipV="1">
            <a:off x="4059725" y="5370999"/>
            <a:ext cx="374410" cy="879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74"/>
          <p:cNvSpPr>
            <a:spLocks noChangeShapeType="1"/>
          </p:cNvSpPr>
          <p:nvPr/>
        </p:nvSpPr>
        <p:spPr bwMode="auto">
          <a:xfrm rot="5400000" flipV="1">
            <a:off x="4174342" y="5523082"/>
            <a:ext cx="153433" cy="1809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4040453" y="5456856"/>
            <a:ext cx="210476" cy="45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3" idx="0"/>
          </p:cNvCxnSpPr>
          <p:nvPr/>
        </p:nvCxnSpPr>
        <p:spPr>
          <a:xfrm>
            <a:off x="5515074" y="5447270"/>
            <a:ext cx="271766" cy="243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Line 72"/>
          <p:cNvSpPr>
            <a:spLocks noChangeShapeType="1"/>
          </p:cNvSpPr>
          <p:nvPr/>
        </p:nvSpPr>
        <p:spPr bwMode="auto">
          <a:xfrm rot="5400000" flipH="1">
            <a:off x="4613631" y="5054243"/>
            <a:ext cx="4008" cy="74132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rot="5400000" flipH="1">
            <a:off x="5141717" y="4938517"/>
            <a:ext cx="5040" cy="7351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766235" y="5279576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4971257" y="5400182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86826" y="5282317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229733" y="5402924"/>
            <a:ext cx="41068" cy="3947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966051" y="5180890"/>
            <a:ext cx="4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70286" y="5253915"/>
            <a:ext cx="574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QB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[1]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RLPVLSI_PPT_TEMPLATE[1]</Template>
  <TotalTime>6516</TotalTime>
  <Words>393</Words>
  <Application>Microsoft Office PowerPoint</Application>
  <PresentationFormat>On-screen Show (4:3)</PresentationFormat>
  <Paragraphs>151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RLPVLSI_PPT_TEMPLATE[1]</vt:lpstr>
      <vt:lpstr>Synthesizing SRAM timing and Periphery using Synopsis</vt:lpstr>
      <vt:lpstr>Background and Motivation</vt:lpstr>
      <vt:lpstr>Outline</vt:lpstr>
      <vt:lpstr>Outline</vt:lpstr>
      <vt:lpstr>SRAM Bitcell Layout</vt:lpstr>
      <vt:lpstr>Step 1- Place PMOS Devices</vt:lpstr>
      <vt:lpstr>Step 2- Place NMOS Pull Down devices</vt:lpstr>
      <vt:lpstr>Step 3- Place NMOS Passgate Device</vt:lpstr>
      <vt:lpstr>Step 4- Create Gate to Diffusion Contacts</vt:lpstr>
      <vt:lpstr>Step 5- Create Diffusion-M1 Contacts</vt:lpstr>
      <vt:lpstr>Step 6- Place M2 Strips</vt:lpstr>
      <vt:lpstr>Step 6- Place M3 Strips</vt:lpstr>
      <vt:lpstr>Shared Contacts Minimize Area</vt:lpstr>
      <vt:lpstr>Shared Contacts Minimize Area</vt:lpstr>
      <vt:lpstr>Final Array- 16x16</vt:lpstr>
      <vt:lpstr>Outline</vt:lpstr>
      <vt:lpstr>Decoder Synthesis</vt:lpstr>
      <vt:lpstr>Timing/Periphery Synthesis</vt:lpstr>
      <vt:lpstr>Timing/Periphery Synthesis</vt:lpstr>
      <vt:lpstr>Outline</vt:lpstr>
      <vt:lpstr>Future Work</vt:lpstr>
      <vt:lpstr>Slide 22</vt:lpstr>
    </vt:vector>
  </TitlesOfParts>
  <Company>UVA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UVA</dc:creator>
  <cp:lastModifiedBy>UVA</cp:lastModifiedBy>
  <cp:revision>497</cp:revision>
  <cp:lastPrinted>2011-09-12T21:41:37Z</cp:lastPrinted>
  <dcterms:created xsi:type="dcterms:W3CDTF">2011-09-19T16:42:38Z</dcterms:created>
  <dcterms:modified xsi:type="dcterms:W3CDTF">2012-04-24T16:15:39Z</dcterms:modified>
</cp:coreProperties>
</file>